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1" r:id="rId2"/>
    <p:sldId id="272" r:id="rId3"/>
    <p:sldId id="270" r:id="rId4"/>
    <p:sldId id="273" r:id="rId5"/>
    <p:sldId id="274" r:id="rId6"/>
    <p:sldId id="256" r:id="rId7"/>
    <p:sldId id="275" r:id="rId8"/>
    <p:sldId id="276" r:id="rId9"/>
    <p:sldId id="282" r:id="rId10"/>
    <p:sldId id="265" r:id="rId11"/>
    <p:sldId id="267" r:id="rId12"/>
    <p:sldId id="268" r:id="rId13"/>
    <p:sldId id="258" r:id="rId14"/>
    <p:sldId id="259" r:id="rId15"/>
    <p:sldId id="260" r:id="rId16"/>
    <p:sldId id="263" r:id="rId17"/>
    <p:sldId id="266" r:id="rId18"/>
    <p:sldId id="261" r:id="rId19"/>
    <p:sldId id="277" r:id="rId20"/>
    <p:sldId id="279" r:id="rId21"/>
    <p:sldId id="278" r:id="rId22"/>
    <p:sldId id="264" r:id="rId23"/>
    <p:sldId id="269" r:id="rId24"/>
    <p:sldId id="262" r:id="rId25"/>
    <p:sldId id="257" r:id="rId26"/>
    <p:sldId id="280" r:id="rId27"/>
    <p:sldId id="281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 varScale="1">
        <p:scale>
          <a:sx n="69" d="100"/>
          <a:sy n="69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F2F37AB2-24C7-46C6-8841-D3A13B3FADD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2336B479-C7BE-44FE-9A12-72301688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BE7C39EC-2E2B-4B68-B55F-3B9FFB237EF9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D7811910-B209-4DAD-9C3F-E0CF80DA3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</a:t>
            </a:r>
            <a:r>
              <a:rPr lang="en-US" baseline="0" dirty="0" smtClean="0"/>
              <a:t> play the PowerPoint from the Slide Show for the hotlinks and videos to work.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we have the comprehension bridge available to ensure we are using common language between</a:t>
            </a:r>
            <a:r>
              <a:rPr lang="en-US" baseline="0" dirty="0" smtClean="0"/>
              <a:t> LBD and our small group/individual</a:t>
            </a:r>
            <a:r>
              <a:rPr lang="en-US" dirty="0" smtClean="0"/>
              <a:t> conference discussions.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9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844">
              <a:defRPr/>
            </a:pPr>
            <a:r>
              <a:rPr lang="en-US" dirty="0" smtClean="0"/>
              <a:t>Pass</a:t>
            </a:r>
            <a:r>
              <a:rPr lang="en-US" baseline="0" dirty="0" smtClean="0"/>
              <a:t> out the guided reading/strategic group observation forms.  Use these as we watch the videos.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6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she model expectations? Notice transitions.</a:t>
            </a:r>
            <a:r>
              <a:rPr lang="en-US" baseline="0" dirty="0" smtClean="0"/>
              <a:t>  Note importance of practicing expectations.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0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844">
              <a:defRPr/>
            </a:pPr>
            <a:r>
              <a:rPr lang="en-US" dirty="0" smtClean="0"/>
              <a:t>What are the advantages of meeting with students in small groups?</a:t>
            </a:r>
            <a:r>
              <a:rPr lang="en-US" baseline="0" dirty="0" smtClean="0"/>
              <a:t>  How does she differentiate?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th</a:t>
            </a:r>
            <a:r>
              <a:rPr lang="en-US" baseline="0" dirty="0" smtClean="0"/>
              <a:t>e coaching toward a target/CAFÉ menu summary sheet.  Share planning/conferring sheets.  After videos discuss how the teachers kept the lessons mini and explicit.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5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resources linked to this blog.  Discuss</a:t>
            </a:r>
            <a:r>
              <a:rPr lang="en-US" baseline="0" dirty="0" smtClean="0"/>
              <a:t> Anecdotal note taking and the conferring notebook.  (If time show short video)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7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1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3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9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7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5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importance of creating an anchor chart, having the students take ownership of</a:t>
            </a:r>
            <a:r>
              <a:rPr lang="en-US" baseline="0" dirty="0" smtClean="0"/>
              <a:t> the expectations.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4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conferencing</a:t>
            </a:r>
            <a:r>
              <a:rPr lang="en-US" baseline="0" dirty="0" smtClean="0"/>
              <a:t> forms that are available.   Discuss how you can use the writing bridge with LBD to ensure we are using the same language in our mini lessons and our conferences.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2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article – Reading Moves: What NOT To</a:t>
            </a:r>
            <a:r>
              <a:rPr lang="en-US" baseline="0" dirty="0" smtClean="0"/>
              <a:t>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9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read and annotate, walk and talk with 2 people you are not sitting with.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1910-B209-4DAD-9C3F-E0CF80DA3B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26D8-A58A-4843-91AB-19910D16019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CA9F-9693-4666-978B-95F1C4EDA7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BaQLIrlWwA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9F_AV4Yhbk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ailycafe.com/articles/grouping-students-by-need-instead-of-lev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dailycafe.com/articles/check-for-understanding-small-groupsame-strategy-different-levels-debrie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ailycafe.com/articles/a-bumpy-conferenc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blog/2014/01/06/guided-reading-improve-literacy-skill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PRM2ZXyrS0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wowritingteachers.wordpres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ailycafe.com/articles/writing-conference-increases-independence-models-teacher-note-taking-and-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dailycafe.com/articles/writing-conferenceguiding-to-independenc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8UXb-Nq4Gg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-k6.thinkcentral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A  snapshot of where our kids </a:t>
            </a:r>
            <a:r>
              <a:rPr lang="en-US" dirty="0" smtClean="0">
                <a:latin typeface="Arial Rounded MT Bold" panose="020F0704030504030204" pitchFamily="34" charset="0"/>
              </a:rPr>
              <a:t>should </a:t>
            </a:r>
            <a:r>
              <a:rPr lang="en-US" dirty="0">
                <a:latin typeface="Arial Rounded MT Bold" panose="020F0704030504030204" pitchFamily="34" charset="0"/>
              </a:rPr>
              <a:t>be Right Now!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471020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smtClean="0"/>
              <a:t>Professional Development Day </a:t>
            </a:r>
            <a:br>
              <a:rPr lang="en-US" sz="4500" dirty="0" smtClean="0"/>
            </a:br>
            <a:r>
              <a:rPr lang="en-US" sz="4500" dirty="0" smtClean="0"/>
              <a:t>December 8, 2014</a:t>
            </a:r>
          </a:p>
          <a:p>
            <a:r>
              <a:rPr lang="en-US" sz="4500" dirty="0" smtClean="0"/>
              <a:t>Montgomery </a:t>
            </a:r>
            <a:r>
              <a:rPr lang="en-US" sz="4500" dirty="0"/>
              <a:t>County R-II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125113" cy="924475"/>
          </a:xfrm>
        </p:spPr>
        <p:txBody>
          <a:bodyPr/>
          <a:lstStyle/>
          <a:p>
            <a:r>
              <a:rPr lang="en-US" dirty="0"/>
              <a:t>Guided Reading / Strategic Observation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93726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2400" dirty="0" smtClean="0"/>
              <a:t>Comprehension </a:t>
            </a:r>
            <a:r>
              <a:rPr lang="en-US" sz="2400" dirty="0"/>
              <a:t>Strategy (Unit of Study</a:t>
            </a:r>
            <a:r>
              <a:rPr lang="en-US" sz="2400" dirty="0" smtClean="0"/>
              <a:t>):________</a:t>
            </a:r>
          </a:p>
          <a:p>
            <a:pPr marL="0" lvl="0" indent="0" fontAlgn="base">
              <a:buNone/>
            </a:pPr>
            <a:r>
              <a:rPr lang="en-US" sz="2400" dirty="0" smtClean="0"/>
              <a:t>	Guided reading group</a:t>
            </a:r>
          </a:p>
          <a:p>
            <a:pPr marL="0" lvl="0" indent="0" fontAlgn="base">
              <a:buNone/>
            </a:pPr>
            <a:r>
              <a:rPr lang="en-US" sz="2400" dirty="0" smtClean="0"/>
              <a:t>	Strategic </a:t>
            </a:r>
            <a:r>
              <a:rPr lang="en-US" sz="2400" dirty="0"/>
              <a:t>reading group</a:t>
            </a:r>
          </a:p>
          <a:p>
            <a:pPr marL="0" lvl="0" indent="0" fontAlgn="base">
              <a:buNone/>
            </a:pPr>
            <a:r>
              <a:rPr lang="en-US" sz="2400" dirty="0" smtClean="0"/>
              <a:t>	Lesson </a:t>
            </a:r>
            <a:r>
              <a:rPr lang="en-US" sz="2400" dirty="0"/>
              <a:t>plan provided</a:t>
            </a:r>
          </a:p>
          <a:p>
            <a:pPr marL="0" lvl="0" indent="0" fontAlgn="base">
              <a:buNone/>
            </a:pPr>
            <a:r>
              <a:rPr lang="en-US" sz="2400" dirty="0" smtClean="0"/>
              <a:t>	Guided </a:t>
            </a:r>
            <a:r>
              <a:rPr lang="en-US" sz="2400" dirty="0"/>
              <a:t>reading area is organized - books, markers, </a:t>
            </a:r>
            <a:endParaRPr lang="en-US" sz="2400" dirty="0" smtClean="0"/>
          </a:p>
          <a:p>
            <a:pPr marL="0" lvl="0" indent="0" fontAlgn="base">
              <a:buNone/>
            </a:pPr>
            <a:r>
              <a:rPr lang="en-US" sz="2400" dirty="0" smtClean="0"/>
              <a:t>		any </a:t>
            </a:r>
            <a:r>
              <a:rPr lang="en-US" sz="2400" dirty="0"/>
              <a:t>supplies are within arm’s reach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15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1"/>
            <a:ext cx="7905955" cy="6400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/>
              <a:t>Day 1</a:t>
            </a:r>
          </a:p>
          <a:p>
            <a:pPr marL="0" lvl="0" indent="0" fontAlgn="base">
              <a:buNone/>
            </a:pPr>
            <a:r>
              <a:rPr lang="en-US" sz="3400" dirty="0"/>
              <a:t>Book </a:t>
            </a:r>
            <a:r>
              <a:rPr lang="en-US" sz="3400" dirty="0" smtClean="0"/>
              <a:t>introduction - 5-7 </a:t>
            </a:r>
            <a:r>
              <a:rPr lang="en-US" sz="3400" dirty="0"/>
              <a:t>minutes</a:t>
            </a:r>
          </a:p>
          <a:p>
            <a:pPr marL="0" lvl="0" indent="0" fontAlgn="base">
              <a:buNone/>
            </a:pPr>
            <a:r>
              <a:rPr lang="en-US" sz="3400" dirty="0"/>
              <a:t>Predict and Locate 3 to 5 words or stops in the book</a:t>
            </a:r>
          </a:p>
          <a:p>
            <a:pPr marL="0" lvl="0" indent="0" fontAlgn="base">
              <a:buNone/>
            </a:pPr>
            <a:r>
              <a:rPr lang="en-US" sz="3400" u="sng" dirty="0"/>
              <a:t>Read to find out Question (RTFOQ)</a:t>
            </a:r>
          </a:p>
          <a:p>
            <a:pPr marL="457200" lvl="1" indent="0" fontAlgn="base">
              <a:buNone/>
            </a:pPr>
            <a:r>
              <a:rPr lang="en-US" sz="3400" dirty="0"/>
              <a:t>HOTS</a:t>
            </a:r>
          </a:p>
          <a:p>
            <a:pPr marL="457200" lvl="1" indent="0" fontAlgn="base">
              <a:buNone/>
            </a:pPr>
            <a:r>
              <a:rPr lang="en-US" sz="3400" dirty="0"/>
              <a:t>Text dependent ?</a:t>
            </a:r>
          </a:p>
          <a:p>
            <a:pPr marL="457200" lvl="1" indent="0" fontAlgn="base">
              <a:buNone/>
            </a:pPr>
            <a:r>
              <a:rPr lang="en-US" sz="3400" dirty="0"/>
              <a:t>Links to Mini lesson</a:t>
            </a:r>
          </a:p>
          <a:p>
            <a:pPr marL="0" lvl="0" indent="0" fontAlgn="base">
              <a:buNone/>
            </a:pPr>
            <a:r>
              <a:rPr lang="en-US" sz="3400" dirty="0"/>
              <a:t>Teacher listens to each student </a:t>
            </a:r>
          </a:p>
          <a:p>
            <a:pPr marL="457200" lvl="1" indent="0" fontAlgn="base">
              <a:buNone/>
            </a:pPr>
            <a:r>
              <a:rPr lang="en-US" sz="3400" dirty="0"/>
              <a:t>validate (what was done well) - individually  or whole group</a:t>
            </a:r>
          </a:p>
          <a:p>
            <a:pPr marL="457200" lvl="1" indent="0" fontAlgn="base">
              <a:buNone/>
            </a:pPr>
            <a:r>
              <a:rPr lang="en-US" sz="3400" dirty="0"/>
              <a:t>activate (a need to work on) - individually or whole group</a:t>
            </a:r>
          </a:p>
          <a:p>
            <a:pPr marL="457200" lvl="1" indent="0" fontAlgn="base">
              <a:buNone/>
            </a:pPr>
            <a:r>
              <a:rPr lang="en-US" sz="3400" dirty="0"/>
              <a:t>Self-evaluation (ask the student how they read today and what did they do to make it (good)/ comprehension </a:t>
            </a:r>
          </a:p>
          <a:p>
            <a:pPr marL="0" lvl="0" indent="0" fontAlgn="base">
              <a:buNone/>
            </a:pPr>
            <a:r>
              <a:rPr lang="en-US" sz="3400" dirty="0"/>
              <a:t>Takes anecdotal notes - organized</a:t>
            </a:r>
          </a:p>
          <a:p>
            <a:pPr marL="0" lvl="0" indent="0" fontAlgn="base">
              <a:buNone/>
            </a:pPr>
            <a:r>
              <a:rPr lang="en-US" sz="3400" u="sng" dirty="0"/>
              <a:t>RTFOQ</a:t>
            </a:r>
            <a:r>
              <a:rPr lang="en-US" sz="3400" dirty="0"/>
              <a:t> addressed - may be addressed on day 2 if not enough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7905955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Day 2</a:t>
            </a:r>
          </a:p>
          <a:p>
            <a:pPr marL="0" lvl="0" indent="0" fontAlgn="base">
              <a:buNone/>
            </a:pPr>
            <a:r>
              <a:rPr lang="en-US" sz="2100" dirty="0"/>
              <a:t>Connection to yesterday’s lesson</a:t>
            </a:r>
          </a:p>
          <a:p>
            <a:pPr marL="0" lvl="0" indent="0" fontAlgn="base">
              <a:buNone/>
            </a:pPr>
            <a:r>
              <a:rPr lang="en-US" sz="2100" dirty="0"/>
              <a:t>Running Record done for 1 or 2 students for GR may not be present if a Strategic group - Should have a least one or two of the predict and locate words</a:t>
            </a:r>
          </a:p>
          <a:p>
            <a:pPr marL="0" lvl="0" indent="0" fontAlgn="base">
              <a:buNone/>
            </a:pPr>
            <a:r>
              <a:rPr lang="en-US" sz="2100" dirty="0"/>
              <a:t>Discussion of RTFOQ (if not done on day 1)</a:t>
            </a:r>
          </a:p>
          <a:p>
            <a:pPr marL="0" indent="0">
              <a:buNone/>
            </a:pPr>
            <a:r>
              <a:rPr lang="en-US" sz="2100" dirty="0"/>
              <a:t>	(Only need one of the following)</a:t>
            </a:r>
          </a:p>
          <a:p>
            <a:pPr marL="0" lvl="0" indent="0" fontAlgn="base">
              <a:buNone/>
            </a:pPr>
            <a:r>
              <a:rPr lang="en-US" sz="2100" dirty="0"/>
              <a:t>Comprehension activity </a:t>
            </a:r>
            <a:r>
              <a:rPr lang="en-US" sz="2100" dirty="0" smtClean="0"/>
              <a:t>_________________________</a:t>
            </a:r>
            <a:endParaRPr lang="en-US" sz="2100" dirty="0"/>
          </a:p>
          <a:p>
            <a:pPr marL="0" lvl="0" indent="0" fontAlgn="base">
              <a:buNone/>
            </a:pPr>
            <a:r>
              <a:rPr lang="en-US" sz="2100" dirty="0" smtClean="0"/>
              <a:t>Word </a:t>
            </a:r>
            <a:r>
              <a:rPr lang="en-US" sz="2100" dirty="0"/>
              <a:t>work activity  </a:t>
            </a:r>
            <a:r>
              <a:rPr lang="en-US" sz="2100" dirty="0" smtClean="0"/>
              <a:t>_____________________________________</a:t>
            </a:r>
            <a:endParaRPr lang="en-US" sz="2100" dirty="0"/>
          </a:p>
          <a:p>
            <a:pPr marL="0" lvl="0" indent="0" fontAlgn="base">
              <a:buNone/>
            </a:pPr>
            <a:r>
              <a:rPr lang="en-US" sz="2100" dirty="0" smtClean="0"/>
              <a:t>Fluency </a:t>
            </a:r>
            <a:r>
              <a:rPr lang="en-US" sz="2100" dirty="0"/>
              <a:t>activity  </a:t>
            </a:r>
            <a:r>
              <a:rPr lang="en-US" sz="2100" dirty="0" smtClean="0"/>
              <a:t>_____________________________________</a:t>
            </a:r>
          </a:p>
          <a:p>
            <a:pPr marL="0" lvl="0" indent="0" fontAlgn="base">
              <a:buNone/>
            </a:pPr>
            <a:r>
              <a:rPr lang="en-US" sz="2100" dirty="0" smtClean="0"/>
              <a:t>Writing skill activity ____________________________</a:t>
            </a:r>
          </a:p>
          <a:p>
            <a:pPr marL="0" indent="0">
              <a:buNone/>
            </a:pP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Notes: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Small Guided Reading Groups (3-5)</a:t>
            </a:r>
            <a:endParaRPr lang="en-US" dirty="0"/>
          </a:p>
        </p:txBody>
      </p:sp>
      <p:pic>
        <p:nvPicPr>
          <p:cNvPr id="4" name="OBaQLIrlWw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2057400"/>
            <a:ext cx="7665156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US" dirty="0" smtClean="0"/>
              <a:t>Small Group Guided Reading Lesson</a:t>
            </a:r>
            <a:endParaRPr lang="en-US" dirty="0"/>
          </a:p>
        </p:txBody>
      </p:sp>
      <p:pic>
        <p:nvPicPr>
          <p:cNvPr id="4" name="y9F_AV4Yhb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752600"/>
            <a:ext cx="81280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829758" cy="924475"/>
          </a:xfrm>
        </p:spPr>
        <p:txBody>
          <a:bodyPr/>
          <a:lstStyle/>
          <a:p>
            <a:r>
              <a:rPr lang="en-US" dirty="0" smtClean="0"/>
              <a:t>Strategy Groups:</a:t>
            </a:r>
            <a:br>
              <a:rPr lang="en-US" dirty="0" smtClean="0"/>
            </a:br>
            <a:r>
              <a:rPr lang="en-US" dirty="0" smtClean="0"/>
              <a:t>Grouping Student by need, not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Lesson: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www.thedailycafe.com/articles/grouping-students-by-need-instead-of-level</a:t>
            </a:r>
            <a:endParaRPr lang="en-US" dirty="0" smtClean="0"/>
          </a:p>
          <a:p>
            <a:r>
              <a:rPr lang="en-US" dirty="0" smtClean="0"/>
              <a:t>Debrief after the lesson: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www.thedailycafe.com/articles/check-for-understanding-small-groupsame-strategy-different-levels-debrief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Bumpy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www.thedailycafe.com/articles/a-bumpy-conference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Ways to Improve Literacy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https://www.teachingchannel.org/blog/2014/01/06/guided-reading-improve-literacy-skills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Writer’s Workshop:</a:t>
            </a:r>
            <a:br>
              <a:rPr lang="en-US" dirty="0" smtClean="0"/>
            </a:br>
            <a:r>
              <a:rPr lang="en-US" dirty="0" smtClean="0"/>
              <a:t>Conferencing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4676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Writing Conferences: 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The heart of teaching the writing process.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Provides Individualized guidance within their ZPD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Child speaks 80% /Teacher speaks 20%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The success of the conference depends on: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	</a:t>
            </a:r>
            <a:r>
              <a:rPr lang="en-US" sz="2000" dirty="0" smtClean="0">
                <a:latin typeface="Arial Rounded MT Bold" panose="020F0704030504030204" pitchFamily="34" charset="0"/>
              </a:rPr>
              <a:t>The teacher’s knowledge of the writer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	</a:t>
            </a:r>
            <a:r>
              <a:rPr lang="en-US" sz="2000" dirty="0" smtClean="0">
                <a:latin typeface="Arial Rounded MT Bold" panose="020F0704030504030204" pitchFamily="34" charset="0"/>
              </a:rPr>
              <a:t>The teacher’s knowledge of the process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Writing Conferences may be: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	</a:t>
            </a:r>
            <a:r>
              <a:rPr lang="en-US" sz="2000" dirty="0" smtClean="0">
                <a:latin typeface="Arial Rounded MT Bold" panose="020F0704030504030204" pitchFamily="34" charset="0"/>
              </a:rPr>
              <a:t>Teacher Scheduled , Student Scheduled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	Small Group – provide scaffolding to students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	</a:t>
            </a:r>
            <a:r>
              <a:rPr lang="en-US" sz="2000" dirty="0" smtClean="0">
                <a:latin typeface="Arial Rounded MT Bold" panose="020F0704030504030204" pitchFamily="34" charset="0"/>
              </a:rPr>
              <a:t>		with similar needs. </a:t>
            </a: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	Peer Conferences – Have specific expectations!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Last about 5 minutes per child/small group (3 per day)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The goal is to promote self-regulated writers.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7467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The Average Kindergarten Student:</a:t>
            </a:r>
          </a:p>
          <a:p>
            <a:endParaRPr lang="en-US" sz="2800" dirty="0" smtClean="0">
              <a:latin typeface="Arial Rounded MT Bold" panose="020F07040305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40ish letters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Pre-A vs. Guided Reading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DRA of 2 (B) for average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Where to start (L to R sweep)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Comprehension – Think Alouds!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Arial Rounded MT Bold" panose="020F0704030504030204" pitchFamily="34" charset="0"/>
              </a:rPr>
              <a:t>Retelling, Visualizing, Predicting, Connections to self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Writing – Interactive Journals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Consistently uses capitals &amp; periods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12-18 word writing vocabulary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Using random letters for lots of words, no scribbling.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Reasons to conference: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Choose one teaching point per conference!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Word Choice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Beginning, Middle and End 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Revising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Editing – Don’t get too focused on grammatical errors. </a:t>
            </a:r>
          </a:p>
          <a:p>
            <a:pPr lvl="1"/>
            <a:r>
              <a:rPr lang="en-US" sz="2000" dirty="0">
                <a:latin typeface="Arial Rounded MT Bold" panose="020F0704030504030204" pitchFamily="34" charset="0"/>
              </a:rPr>
              <a:t>Publishing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Schedule your conferences so you see your students at different stages of the writing process.  </a:t>
            </a:r>
          </a:p>
        </p:txBody>
      </p:sp>
    </p:spTree>
    <p:extLst>
      <p:ext uri="{BB962C8B-B14F-4D97-AF65-F5344CB8AC3E}">
        <p14:creationId xmlns:p14="http://schemas.microsoft.com/office/powerpoint/2010/main" val="292158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7543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Teacher prompts for writing conferences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Show me where you are in your writing.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What can I do to help you?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What is the best part? 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Why do you like this part?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Where are you having difficulty?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What can you do to help yourself?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Read this aloud and listen to how it sounds.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I don’t understand this part.  Can you explain it to me?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Can you think of another way to say this? 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I really like this part.  Tell me more about it.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25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Writer’s Workshop</a:t>
            </a:r>
            <a:endParaRPr lang="en-US" dirty="0"/>
          </a:p>
        </p:txBody>
      </p:sp>
      <p:pic>
        <p:nvPicPr>
          <p:cNvPr id="4" name="zPRM2ZXyrS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1752600"/>
            <a:ext cx="78570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6" y="228600"/>
            <a:ext cx="7716308" cy="57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6096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http://twowritingteachers.wordpress.com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Conferences Increase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www.thedailycafe.com/articles/writing-conference-increases-independence-models-teacher-note-taking-and-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www.thedailycafe.com/articles/writing-conferenceguiding-to-independence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Conferring:  </a:t>
            </a:r>
            <a:br>
              <a:rPr lang="en-US" dirty="0" smtClean="0"/>
            </a:br>
            <a:r>
              <a:rPr lang="en-US" dirty="0" smtClean="0"/>
              <a:t>Writing for Audience  (3-5)</a:t>
            </a:r>
            <a:endParaRPr lang="en-US" dirty="0"/>
          </a:p>
        </p:txBody>
      </p:sp>
      <p:pic>
        <p:nvPicPr>
          <p:cNvPr id="4" name="U8UXb-Nq4G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2133600"/>
            <a:ext cx="7665156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467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Writing Checklists: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Each grade level’s checklists are found online by going to: </a:t>
            </a:r>
          </a:p>
          <a:p>
            <a:r>
              <a:rPr lang="en-US" sz="2800" dirty="0" smtClean="0">
                <a:latin typeface="Arial Rounded MT Bold" panose="020F0704030504030204" pitchFamily="34" charset="0"/>
                <a:hlinkClick r:id="rId3"/>
              </a:rPr>
              <a:t>http://www-k6.thinkcentral.com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Ancillary  Support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Writing Resource Guide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Checklists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Then you may choose: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Editing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Reflecting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Traits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Craft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52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764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Please complete the Professional Development Exit Questionnaire.</a:t>
            </a:r>
          </a:p>
          <a:p>
            <a:endParaRPr lang="en-US" sz="4000" dirty="0">
              <a:latin typeface="Arial Rounded MT Bold" panose="020F0704030504030204" pitchFamily="34" charset="0"/>
            </a:endParaRPr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Thanks!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3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52400"/>
            <a:ext cx="8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The Average 1</a:t>
            </a:r>
            <a:r>
              <a:rPr lang="en-US" sz="2800" baseline="30000" dirty="0" smtClean="0">
                <a:latin typeface="Arial Rounded MT Bold" panose="020F0704030504030204" pitchFamily="34" charset="0"/>
              </a:rPr>
              <a:t>st</a:t>
            </a:r>
            <a:r>
              <a:rPr lang="en-US" sz="2800" dirty="0" smtClean="0">
                <a:latin typeface="Arial Rounded MT Bold" panose="020F0704030504030204" pitchFamily="34" charset="0"/>
              </a:rPr>
              <a:t> Grade Student: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DRA 8-10 NF  and 12 F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Literacy Block Routine is predictable!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Making Connections is automatic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Working on Visualizing &amp; Asking Questions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Arial Rounded MT Bold" panose="020F0704030504030204" pitchFamily="34" charset="0"/>
              </a:rPr>
              <a:t>Sorting thick &amp; thin questions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Arial Rounded MT Bold" panose="020F0704030504030204" pitchFamily="34" charset="0"/>
              </a:rPr>
              <a:t>RTFO questions – </a:t>
            </a:r>
            <a:r>
              <a:rPr lang="en-US" sz="2800" dirty="0" smtClean="0">
                <a:latin typeface="Arial Rounded MT Bold" panose="020F0704030504030204" pitchFamily="34" charset="0"/>
              </a:rPr>
              <a:t>thick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Writing </a:t>
            </a:r>
            <a:r>
              <a:rPr lang="en-US" sz="2800" dirty="0">
                <a:latin typeface="Arial Rounded MT Bold" panose="020F0704030504030204" pitchFamily="34" charset="0"/>
              </a:rPr>
              <a:t>Vocabulary – 40ish </a:t>
            </a:r>
            <a:r>
              <a:rPr lang="en-US" sz="2800" dirty="0" smtClean="0">
                <a:latin typeface="Arial Rounded MT Bold" panose="020F0704030504030204" pitchFamily="34" charset="0"/>
              </a:rPr>
              <a:t>words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Arial Rounded MT Bold" panose="020F0704030504030204" pitchFamily="34" charset="0"/>
              </a:rPr>
              <a:t>Writing List Books, All About Books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Begin Narrative – B, M, 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7010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The Average </a:t>
            </a:r>
            <a:r>
              <a:rPr lang="en-US" sz="2800" dirty="0" smtClean="0">
                <a:latin typeface="Arial Rounded MT Bold" panose="020F0704030504030204" pitchFamily="34" charset="0"/>
              </a:rPr>
              <a:t>2nd </a:t>
            </a:r>
            <a:r>
              <a:rPr lang="en-US" sz="2800" dirty="0">
                <a:latin typeface="Arial Rounded MT Bold" panose="020F0704030504030204" pitchFamily="34" charset="0"/>
              </a:rPr>
              <a:t>Grade Student</a:t>
            </a:r>
            <a:r>
              <a:rPr lang="en-US" sz="2800" dirty="0" smtClean="0">
                <a:latin typeface="Arial Rounded MT Bold" panose="020F0704030504030204" pitchFamily="34" charset="0"/>
              </a:rPr>
              <a:t>: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DRA 24 F  20ish NF (may be 18)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Daily Routines are automatic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Daily Journals are in place for writing in response to literature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45+ words writing vocabulary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Working on Informative/Explanatory Writing. (Have finished Narrative)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23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The Average 3</a:t>
            </a:r>
            <a:r>
              <a:rPr lang="en-US" sz="2800" baseline="30000" dirty="0" smtClean="0">
                <a:latin typeface="Arial Rounded MT Bold" panose="020F0704030504030204" pitchFamily="34" charset="0"/>
              </a:rPr>
              <a:t>rd</a:t>
            </a:r>
            <a:r>
              <a:rPr lang="en-US" sz="2800" dirty="0" smtClean="0">
                <a:latin typeface="Arial Rounded MT Bold" panose="020F0704030504030204" pitchFamily="34" charset="0"/>
              </a:rPr>
              <a:t> – 5</a:t>
            </a:r>
            <a:r>
              <a:rPr lang="en-US" sz="28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sz="2800" dirty="0" smtClean="0">
                <a:latin typeface="Arial Rounded MT Bold" panose="020F0704030504030204" pitchFamily="34" charset="0"/>
              </a:rPr>
              <a:t> Grade Student: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	3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rd</a:t>
            </a:r>
            <a:r>
              <a:rPr lang="en-US" sz="2400" dirty="0" smtClean="0">
                <a:latin typeface="Arial Rounded MT Bold" panose="020F0704030504030204" pitchFamily="34" charset="0"/>
              </a:rPr>
              <a:t> – DRA 30	  4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sz="2400" dirty="0" smtClean="0">
                <a:latin typeface="Arial Rounded MT Bold" panose="020F0704030504030204" pitchFamily="34" charset="0"/>
              </a:rPr>
              <a:t>  - DRA 40   5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sz="2400" dirty="0" smtClean="0">
                <a:latin typeface="Arial Rounded MT Bold" panose="020F0704030504030204" pitchFamily="34" charset="0"/>
              </a:rPr>
              <a:t> – DRA 50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97352"/>
            <a:ext cx="8077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All 3 levels are all about the 3 Levels of Comprehension!  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Literal  - 5 W ?s -</a:t>
            </a:r>
            <a:r>
              <a:rPr lang="en-US" dirty="0" smtClean="0">
                <a:latin typeface="Arial Rounded MT Bold" panose="020F0704030504030204" pitchFamily="34" charset="0"/>
              </a:rPr>
              <a:t>automatic by 2nd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Interpretive –Infer -  </a:t>
            </a:r>
            <a:r>
              <a:rPr lang="en-US" dirty="0" smtClean="0">
                <a:latin typeface="Arial Rounded MT Bold" panose="020F0704030504030204" pitchFamily="34" charset="0"/>
              </a:rPr>
              <a:t>automatic by 3rd</a:t>
            </a:r>
          </a:p>
          <a:p>
            <a:pPr marL="1428750" lvl="2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Evaluative – Compare/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Syntheize</a:t>
            </a:r>
            <a:r>
              <a:rPr lang="en-US" sz="2800" dirty="0" smtClean="0">
                <a:latin typeface="Arial Rounded MT Bold" panose="020F0704030504030204" pitchFamily="34" charset="0"/>
              </a:rPr>
              <a:t> -</a:t>
            </a:r>
            <a:r>
              <a:rPr lang="en-US" sz="2000" dirty="0" smtClean="0">
                <a:latin typeface="Arial Rounded MT Bold" panose="020F0704030504030204" pitchFamily="34" charset="0"/>
              </a:rPr>
              <a:t>where 4</a:t>
            </a:r>
            <a:r>
              <a:rPr lang="en-US" sz="20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sz="2000" dirty="0" smtClean="0">
                <a:latin typeface="Arial Rounded MT Bold" panose="020F0704030504030204" pitchFamily="34" charset="0"/>
              </a:rPr>
              <a:t> &amp; 5</a:t>
            </a:r>
            <a:r>
              <a:rPr lang="en-US" sz="2000" baseline="30000" dirty="0" smtClean="0">
                <a:latin typeface="Arial Rounded MT Bold" panose="020F0704030504030204" pitchFamily="34" charset="0"/>
              </a:rPr>
              <a:t>th</a:t>
            </a:r>
            <a:r>
              <a:rPr lang="en-US" sz="2000" dirty="0" smtClean="0">
                <a:latin typeface="Arial Rounded MT Bold" panose="020F0704030504030204" pitchFamily="34" charset="0"/>
              </a:rPr>
              <a:t> live</a:t>
            </a:r>
          </a:p>
          <a:p>
            <a:endParaRPr lang="en-US" sz="3200" b="1" u="sng" dirty="0" smtClean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Guided Reading vs. Strategic Groups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Independent Reading/Skill Practice/Response Journals 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Reading vs. Strategy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Our job - Helping kids learn to help themselves at the point of difficulty. </a:t>
            </a:r>
          </a:p>
        </p:txBody>
      </p:sp>
    </p:spTree>
    <p:extLst>
      <p:ext uri="{BB962C8B-B14F-4D97-AF65-F5344CB8AC3E}">
        <p14:creationId xmlns:p14="http://schemas.microsoft.com/office/powerpoint/2010/main" val="18425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086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5 things you should look for in a Running Record: 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1.  Accuracy</a:t>
            </a: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95+ Independent / &lt;89 Frustration</a:t>
            </a:r>
          </a:p>
          <a:p>
            <a:pPr lvl="1"/>
            <a:endParaRPr lang="en-US" sz="2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2.  Self-Help Strategies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3.  Fluency – Voice Changes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4.  Comprehension – RTFOQ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5.  Activate/Validate - Let them know what good reading behaviors look like! </a:t>
            </a:r>
          </a:p>
          <a:p>
            <a:pPr marL="514350" indent="-514350">
              <a:buAutoNum type="arabicPeriod"/>
            </a:pP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The 2 Purposes </a:t>
            </a:r>
            <a:r>
              <a:rPr lang="en-US" sz="2800" dirty="0">
                <a:latin typeface="Arial Rounded MT Bold" panose="020F0704030504030204" pitchFamily="34" charset="0"/>
              </a:rPr>
              <a:t>of Guided Reading</a:t>
            </a:r>
            <a:r>
              <a:rPr lang="en-US" sz="2800" dirty="0" smtClean="0">
                <a:latin typeface="Arial Rounded MT Bold" panose="020F0704030504030204" pitchFamily="34" charset="0"/>
              </a:rPr>
              <a:t>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Self-Help Strategies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 Rounded MT Bold" panose="020F0704030504030204" pitchFamily="34" charset="0"/>
              </a:rPr>
              <a:t>To </a:t>
            </a:r>
            <a:r>
              <a:rPr lang="en-US" sz="2800" dirty="0">
                <a:latin typeface="Arial Rounded MT Bold" panose="020F0704030504030204" pitchFamily="34" charset="0"/>
              </a:rPr>
              <a:t>help keep the story in their head. 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483114"/>
            <a:ext cx="8458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latin typeface="Arial Rounded MT Bold" panose="020F0704030504030204" pitchFamily="34" charset="0"/>
              </a:rPr>
              <a:t>Take good anecdotal notes! </a:t>
            </a:r>
          </a:p>
          <a:p>
            <a:pPr marL="0" lvl="1"/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What you are working on with your kids? 	What strategies do they use? </a:t>
            </a:r>
          </a:p>
          <a:p>
            <a:pPr marL="0" lvl="1"/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What strategies need practice?  </a:t>
            </a:r>
          </a:p>
          <a:p>
            <a:pPr marL="0" lvl="1"/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lvl="1"/>
            <a:r>
              <a:rPr lang="en-US" sz="2800" dirty="0" smtClean="0">
                <a:latin typeface="Arial Rounded MT Bold" panose="020F0704030504030204" pitchFamily="34" charset="0"/>
              </a:rPr>
              <a:t>We must know what skills/strategies they </a:t>
            </a:r>
          </a:p>
          <a:p>
            <a:pPr marL="0" lvl="1"/>
            <a:r>
              <a:rPr lang="en-US" sz="2800" dirty="0" smtClean="0">
                <a:latin typeface="Arial Rounded MT Bold" panose="020F0704030504030204" pitchFamily="34" charset="0"/>
              </a:rPr>
              <a:t>need to get to the next level. 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Arial Rounded MT Bold" panose="020F0704030504030204" pitchFamily="34" charset="0"/>
              </a:rPr>
              <a:t>Reading Moves: What NOT To Do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By Richard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Allington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Annotate the text as you read:</a:t>
            </a:r>
          </a:p>
          <a:p>
            <a:endParaRPr lang="en-US" sz="3200" dirty="0" smtClean="0">
              <a:latin typeface="Arial Rounded MT Bold" panose="020F0704030504030204" pitchFamily="34" charset="0"/>
            </a:endParaRPr>
          </a:p>
          <a:p>
            <a:r>
              <a:rPr lang="en-US" sz="3200" dirty="0">
                <a:latin typeface="Arial Rounded MT Bold" panose="020F0704030504030204" pitchFamily="34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</a:rPr>
              <a:t>+  new learning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</a:rPr>
              <a:t>?   A question I have…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	 </a:t>
            </a:r>
            <a:r>
              <a:rPr lang="en-US" sz="3200" dirty="0" smtClean="0">
                <a:latin typeface="Arial Rounded MT Bold" panose="020F0704030504030204" pitchFamily="34" charset="0"/>
              </a:rPr>
              <a:t>    validates what you already know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</a:rPr>
              <a:t>!    Wow! </a:t>
            </a:r>
          </a:p>
          <a:p>
            <a:endParaRPr lang="en-US" sz="3200" dirty="0">
              <a:latin typeface="Arial Rounded MT Bold" panose="020F0704030504030204" pitchFamily="34" charset="0"/>
            </a:endParaRPr>
          </a:p>
          <a:p>
            <a:endParaRPr lang="en-US" sz="3200" dirty="0">
              <a:latin typeface="Arial Rounded MT Bold" panose="020F0704030504030204" pitchFamily="34" charset="0"/>
            </a:endParaRPr>
          </a:p>
        </p:txBody>
      </p:sp>
      <p:pic>
        <p:nvPicPr>
          <p:cNvPr id="1027" name="Picture 3" descr="C:\Users\jburton\AppData\Local\Microsoft\Windows\Temporary Internet Files\Content.IE5\GPFV7VYT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68" y="396240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0901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325</TotalTime>
  <Words>939</Words>
  <Application>Microsoft Office PowerPoint</Application>
  <PresentationFormat>On-screen Show (4:3)</PresentationFormat>
  <Paragraphs>229</Paragraphs>
  <Slides>27</Slides>
  <Notes>26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Winter</vt:lpstr>
      <vt:lpstr>A  snapshot of where our kids should be Right Now!  </vt:lpstr>
      <vt:lpstr>PowerPoint Presentation</vt:lpstr>
      <vt:lpstr>PowerPoint Presentation</vt:lpstr>
      <vt:lpstr>PowerPoint Presentation</vt:lpstr>
      <vt:lpstr>PowerPoint Presentation</vt:lpstr>
      <vt:lpstr>Guided Reading vs. Strategy Groups</vt:lpstr>
      <vt:lpstr>PowerPoint Presentation</vt:lpstr>
      <vt:lpstr>PowerPoint Presentation</vt:lpstr>
      <vt:lpstr>PowerPoint Presentation</vt:lpstr>
      <vt:lpstr>Guided Reading / Strategic Observation Form</vt:lpstr>
      <vt:lpstr>PowerPoint Presentation</vt:lpstr>
      <vt:lpstr>PowerPoint Presentation</vt:lpstr>
      <vt:lpstr>An Overview of Small Guided Reading Groups (3-5)</vt:lpstr>
      <vt:lpstr>Small Group Guided Reading Lesson</vt:lpstr>
      <vt:lpstr>Strategy Groups: Grouping Student by need, not level</vt:lpstr>
      <vt:lpstr>A Bumpy Conference</vt:lpstr>
      <vt:lpstr>6 Ways to Improve Literacy Skills</vt:lpstr>
      <vt:lpstr>Writer’s Workshop: Conferencing</vt:lpstr>
      <vt:lpstr>PowerPoint Presentation</vt:lpstr>
      <vt:lpstr>Reasons to conference: </vt:lpstr>
      <vt:lpstr>PowerPoint Presentation</vt:lpstr>
      <vt:lpstr>Overview of Writer’s Workshop</vt:lpstr>
      <vt:lpstr>PowerPoint Presentation</vt:lpstr>
      <vt:lpstr>Writing Conferences Increase Independence</vt:lpstr>
      <vt:lpstr>Conferring:   Writing for Audience  (3-5)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Reading vs. Strategy Groups</dc:title>
  <dc:creator>Jeania Burton</dc:creator>
  <cp:lastModifiedBy>Jeania Burton</cp:lastModifiedBy>
  <cp:revision>29</cp:revision>
  <cp:lastPrinted>2014-12-04T19:49:56Z</cp:lastPrinted>
  <dcterms:created xsi:type="dcterms:W3CDTF">2014-12-02T18:02:40Z</dcterms:created>
  <dcterms:modified xsi:type="dcterms:W3CDTF">2014-12-04T19:55:14Z</dcterms:modified>
</cp:coreProperties>
</file>